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slide" Target="slides/slide43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3">
            <a:alphaModFix/>
          </a:blip>
          <a:srcRect b="0" l="0" r="7467" t="0"/>
          <a:stretch/>
        </p:blipFill>
        <p:spPr>
          <a:xfrm>
            <a:off x="661575" y="685687"/>
            <a:ext cx="7820851" cy="37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Still very early</a:t>
            </a:r>
            <a:r>
              <a:rPr b="1" lang="en"/>
              <a:t>. </a:t>
            </a:r>
            <a:endParaRPr b="1" sz="1800"/>
          </a:p>
        </p:txBody>
      </p:sp>
      <p:sp>
        <p:nvSpPr>
          <p:cNvPr id="119" name="Shape 119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INGREDIENTS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227" y="735011"/>
            <a:ext cx="7795552" cy="352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/>
          <p:nvPr/>
        </p:nvSpPr>
        <p:spPr>
          <a:xfrm>
            <a:off x="674225" y="1481675"/>
            <a:ext cx="783300" cy="324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4188" y="499938"/>
            <a:ext cx="5815625" cy="414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 lot of talk,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not a lot of walk</a:t>
            </a:r>
            <a:r>
              <a:rPr b="1" lang="en"/>
              <a:t>. </a:t>
            </a:r>
            <a:endParaRPr b="1" sz="1800"/>
          </a:p>
        </p:txBody>
      </p:sp>
      <p:sp>
        <p:nvSpPr>
          <p:cNvPr id="140" name="Shape 140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INGREDIENTS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141" name="Shape 141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4">
            <a:alphaModFix/>
          </a:blip>
          <a:srcRect b="0" l="2480" r="2858" t="0"/>
          <a:stretch/>
        </p:blipFill>
        <p:spPr>
          <a:xfrm>
            <a:off x="213850" y="424450"/>
            <a:ext cx="8716301" cy="375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4">
            <a:alphaModFix/>
          </a:blip>
          <a:srcRect b="0" l="2847" r="1595" t="0"/>
          <a:stretch/>
        </p:blipFill>
        <p:spPr>
          <a:xfrm>
            <a:off x="203263" y="457175"/>
            <a:ext cx="8737473" cy="370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Simple economics</a:t>
            </a:r>
            <a:r>
              <a:rPr b="1" lang="en"/>
              <a:t>. </a:t>
            </a:r>
            <a:endParaRPr b="1" sz="1800"/>
          </a:p>
        </p:txBody>
      </p:sp>
      <p:sp>
        <p:nvSpPr>
          <p:cNvPr id="160" name="Shape 160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INGREDIENTS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161" name="Shape 161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Shape 168"/>
          <p:cNvGrpSpPr/>
          <p:nvPr/>
        </p:nvGrpSpPr>
        <p:grpSpPr>
          <a:xfrm>
            <a:off x="1193663" y="152400"/>
            <a:ext cx="6756675" cy="4838700"/>
            <a:chOff x="-554800" y="152400"/>
            <a:chExt cx="6756675" cy="4838700"/>
          </a:xfrm>
        </p:grpSpPr>
        <p:pic>
          <p:nvPicPr>
            <p:cNvPr id="169" name="Shape 1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554800" y="152400"/>
              <a:ext cx="6451600" cy="4838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0" name="Shape 170"/>
            <p:cNvCxnSpPr/>
            <p:nvPr/>
          </p:nvCxnSpPr>
          <p:spPr>
            <a:xfrm>
              <a:off x="1044875" y="465150"/>
              <a:ext cx="532500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Shape 171"/>
            <p:cNvCxnSpPr/>
            <p:nvPr/>
          </p:nvCxnSpPr>
          <p:spPr>
            <a:xfrm>
              <a:off x="4550275" y="512325"/>
              <a:ext cx="546000" cy="20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2" name="Shape 172"/>
            <p:cNvSpPr txBox="1"/>
            <p:nvPr/>
          </p:nvSpPr>
          <p:spPr>
            <a:xfrm>
              <a:off x="4354775" y="201625"/>
              <a:ext cx="18471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Ethereum developers</a:t>
              </a:r>
              <a:endParaRPr sz="1200"/>
            </a:p>
          </p:txBody>
        </p:sp>
        <p:sp>
          <p:nvSpPr>
            <p:cNvPr id="173" name="Shape 173"/>
            <p:cNvSpPr txBox="1"/>
            <p:nvPr/>
          </p:nvSpPr>
          <p:spPr>
            <a:xfrm>
              <a:off x="853500" y="152400"/>
              <a:ext cx="18471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Ethereum developers</a:t>
              </a:r>
              <a:endParaRPr sz="120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ctrTitle"/>
          </p:nvPr>
        </p:nvSpPr>
        <p:spPr>
          <a:xfrm>
            <a:off x="548775" y="2453825"/>
            <a:ext cx="81297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Ingredients.</a:t>
            </a:r>
            <a:endParaRPr b="1" sz="7200"/>
          </a:p>
        </p:txBody>
      </p:sp>
      <p:pic>
        <p:nvPicPr>
          <p:cNvPr descr="21014702_1799489133398591_2035655929_o.png"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7182675" y="779325"/>
            <a:ext cx="773100" cy="11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4</a:t>
            </a:r>
            <a:endParaRPr b="1" sz="7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Blockchain.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Blocks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Hashes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Consensus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Trust</a:t>
            </a:r>
            <a:endParaRPr b="1" sz="1800"/>
          </a:p>
        </p:txBody>
      </p:sp>
      <p:sp>
        <p:nvSpPr>
          <p:cNvPr id="186" name="Shape 186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INGREDIENTS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48775" y="2885250"/>
            <a:ext cx="76356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Intro to Ethereum Development</a:t>
            </a:r>
            <a:r>
              <a:rPr b="1" lang="en" sz="7200"/>
              <a:t> </a:t>
            </a:r>
            <a:endParaRPr b="1" sz="7200"/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Eric Chung, DApperNetwork Founder</a:t>
            </a:r>
            <a:endParaRPr b="1" sz="2400"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DAPPERNETWORK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500" y="780287"/>
            <a:ext cx="7003000" cy="35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Smart Contracts</a:t>
            </a:r>
            <a:r>
              <a:rPr b="1" lang="en"/>
              <a:t>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Lineage includes Nick Szabo, colored coins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Distributed code vending machines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Turing-completeness</a:t>
            </a:r>
            <a:endParaRPr b="1" sz="1800"/>
          </a:p>
        </p:txBody>
      </p:sp>
      <p:sp>
        <p:nvSpPr>
          <p:cNvPr id="200" name="Shape 200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INGREDIENTS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5450" y="152400"/>
            <a:ext cx="551310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World Computer</a:t>
            </a:r>
            <a:r>
              <a:rPr b="1" lang="en"/>
              <a:t>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Ethereum Virtual Machine = decentralization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Every single node runs every bit of code to verify output</a:t>
            </a:r>
            <a:endParaRPr b="1" sz="1800"/>
          </a:p>
        </p:txBody>
      </p:sp>
      <p:sp>
        <p:nvSpPr>
          <p:cNvPr id="214" name="Shape 214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INGREDIENTS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215" name="Shape 215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838" y="443600"/>
            <a:ext cx="6502325" cy="42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Gas.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Cost of computing resources required to perform an operation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Gas limit = ceiling for operation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Gas price = “pay attention to my transaction”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Gas fees feed miners</a:t>
            </a:r>
            <a:endParaRPr b="1" sz="1800"/>
          </a:p>
        </p:txBody>
      </p:sp>
      <p:sp>
        <p:nvSpPr>
          <p:cNvPr id="228" name="Shape 228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INGREDIENTS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229" name="Shape 229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225" y="304788"/>
            <a:ext cx="8601548" cy="4034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Gas.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Prevents infinite loops and intensive computations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Sloppy code is expensive and unacceptable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Security ALWAYS trumps optimization</a:t>
            </a:r>
            <a:endParaRPr b="1" sz="1800"/>
          </a:p>
        </p:txBody>
      </p:sp>
      <p:sp>
        <p:nvSpPr>
          <p:cNvPr id="242" name="Shape 242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INGREDIENTS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243" name="Shape 243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5925" y="1695865"/>
            <a:ext cx="2622450" cy="175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925" y="1712811"/>
            <a:ext cx="2576774" cy="17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8161" y="1649212"/>
            <a:ext cx="2768300" cy="184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Deployment Tools.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Truffle: command line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Remix: browser</a:t>
            </a:r>
            <a:endParaRPr b="1" sz="1800"/>
          </a:p>
        </p:txBody>
      </p:sp>
      <p:sp>
        <p:nvSpPr>
          <p:cNvPr id="258" name="Shape 258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INGREDIENTS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259" name="Shape 259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548775" y="2453825"/>
            <a:ext cx="74070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What?</a:t>
            </a:r>
            <a:endParaRPr b="1" sz="7200"/>
          </a:p>
        </p:txBody>
      </p:sp>
      <p:pic>
        <p:nvPicPr>
          <p:cNvPr descr="21014702_1799489133398591_2035655929_o.png"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/>
        </p:nvSpPr>
        <p:spPr>
          <a:xfrm>
            <a:off x="7182675" y="779325"/>
            <a:ext cx="773100" cy="11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1</a:t>
            </a:r>
            <a:endParaRPr b="1" sz="7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25" y="605325"/>
            <a:ext cx="3763775" cy="39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3675" y="1110450"/>
            <a:ext cx="4421400" cy="292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ctrTitle"/>
          </p:nvPr>
        </p:nvSpPr>
        <p:spPr>
          <a:xfrm>
            <a:off x="505800" y="2923175"/>
            <a:ext cx="80823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Smart Contract Tools</a:t>
            </a:r>
            <a:r>
              <a:rPr b="1" lang="en"/>
              <a:t>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Solidity: lingua franca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Web3js: </a:t>
            </a:r>
            <a:r>
              <a:rPr b="1" lang="en" sz="1800"/>
              <a:t>mediator</a:t>
            </a:r>
            <a:endParaRPr b="1" sz="1800"/>
          </a:p>
        </p:txBody>
      </p:sp>
      <p:sp>
        <p:nvSpPr>
          <p:cNvPr id="273" name="Shape 273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INGREDIENTS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274" name="Shape 274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ctrTitle"/>
          </p:nvPr>
        </p:nvSpPr>
        <p:spPr>
          <a:xfrm>
            <a:off x="505800" y="2923175"/>
            <a:ext cx="80823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Ancillary Tools</a:t>
            </a:r>
            <a:r>
              <a:rPr b="1" lang="en"/>
              <a:t>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Metamask: Chrome extension wallet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Etherscan: block explorer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Ethstats: network stats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OpenZeppelin: contract templates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Infura: node clusters</a:t>
            </a:r>
            <a:endParaRPr b="1" sz="1800"/>
          </a:p>
        </p:txBody>
      </p:sp>
      <p:sp>
        <p:nvSpPr>
          <p:cNvPr id="281" name="Shape 281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INGREDIENTS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282" name="Shape 282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ctrTitle"/>
          </p:nvPr>
        </p:nvSpPr>
        <p:spPr>
          <a:xfrm>
            <a:off x="505800" y="2923175"/>
            <a:ext cx="80823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Other Blockchains</a:t>
            </a:r>
            <a:r>
              <a:rPr b="1" lang="en"/>
              <a:t>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EOS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Neo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Dfinity</a:t>
            </a:r>
            <a:endParaRPr b="1" sz="1800"/>
          </a:p>
        </p:txBody>
      </p:sp>
      <p:sp>
        <p:nvSpPr>
          <p:cNvPr id="289" name="Shape 289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INGREDIENTS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290" name="Shape 290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ctrTitle"/>
          </p:nvPr>
        </p:nvSpPr>
        <p:spPr>
          <a:xfrm>
            <a:off x="505800" y="2923175"/>
            <a:ext cx="80823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DApp</a:t>
            </a:r>
            <a:r>
              <a:rPr b="1" lang="en"/>
              <a:t>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Over 1k DApps on State of the DApps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Prediction markets, DEX, social networks, curated lists, and more</a:t>
            </a:r>
            <a:endParaRPr b="1" sz="1800"/>
          </a:p>
        </p:txBody>
      </p:sp>
      <p:sp>
        <p:nvSpPr>
          <p:cNvPr id="297" name="Shape 297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INGREDIENTS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298" name="Shape 298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688" y="2238927"/>
            <a:ext cx="7592624" cy="8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ctrTitle"/>
          </p:nvPr>
        </p:nvSpPr>
        <p:spPr>
          <a:xfrm>
            <a:off x="548775" y="2453825"/>
            <a:ext cx="81297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Themes</a:t>
            </a:r>
            <a:r>
              <a:rPr b="1" lang="en" sz="7200"/>
              <a:t>.</a:t>
            </a:r>
            <a:endParaRPr b="1" sz="7200"/>
          </a:p>
        </p:txBody>
      </p:sp>
      <p:pic>
        <p:nvPicPr>
          <p:cNvPr descr="21014702_1799489133398591_2035655929_o.png"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7182675" y="779325"/>
            <a:ext cx="773100" cy="11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5</a:t>
            </a:r>
            <a:endParaRPr b="1" sz="7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Immutability</a:t>
            </a:r>
            <a:r>
              <a:rPr b="1" lang="en"/>
              <a:t>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Code that is deployed on the blockchain is there FOREVER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No surprises vs no (direct) patching</a:t>
            </a:r>
            <a:endParaRPr b="1" sz="1800"/>
          </a:p>
        </p:txBody>
      </p:sp>
      <p:sp>
        <p:nvSpPr>
          <p:cNvPr id="318" name="Shape 318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THEMES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319" name="Shape 319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Security</a:t>
            </a:r>
            <a:r>
              <a:rPr b="1" lang="en"/>
              <a:t>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Move slow, don’t break anything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Risk mitigation</a:t>
            </a:r>
            <a:endParaRPr b="1" sz="1800"/>
          </a:p>
        </p:txBody>
      </p:sp>
      <p:sp>
        <p:nvSpPr>
          <p:cNvPr id="326" name="Shape 326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THEMES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327" name="Shape 327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Transparency</a:t>
            </a:r>
            <a:r>
              <a:rPr b="1" lang="en"/>
              <a:t>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Honest accountability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Transactions, code, addresses</a:t>
            </a:r>
            <a:endParaRPr b="1" sz="1800"/>
          </a:p>
        </p:txBody>
      </p:sp>
      <p:sp>
        <p:nvSpPr>
          <p:cNvPr id="334" name="Shape 334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THEMES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335" name="Shape 335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ctrTitle"/>
          </p:nvPr>
        </p:nvSpPr>
        <p:spPr>
          <a:xfrm>
            <a:off x="505800" y="2923175"/>
            <a:ext cx="74070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DApper.</a:t>
            </a:r>
            <a:endParaRPr b="1"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Early blockchain tech adopter building decentralized apps (DApps)</a:t>
            </a:r>
            <a:endParaRPr b="1" sz="2400"/>
          </a:p>
        </p:txBody>
      </p:sp>
      <p:sp>
        <p:nvSpPr>
          <p:cNvPr id="75" name="Shape 75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WHAT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Token Economics</a:t>
            </a:r>
            <a:r>
              <a:rPr b="1" lang="en"/>
              <a:t>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Incentives to guide human behavior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Value exchange</a:t>
            </a:r>
            <a:endParaRPr b="1" sz="1800"/>
          </a:p>
        </p:txBody>
      </p:sp>
      <p:sp>
        <p:nvSpPr>
          <p:cNvPr id="342" name="Shape 342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THEMES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343" name="Shape 343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ctrTitle"/>
          </p:nvPr>
        </p:nvSpPr>
        <p:spPr>
          <a:xfrm>
            <a:off x="505800" y="2923175"/>
            <a:ext cx="80823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User Experience</a:t>
            </a:r>
            <a:r>
              <a:rPr b="1" lang="en"/>
              <a:t>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Command line? No thanks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Private key management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Better design</a:t>
            </a:r>
            <a:endParaRPr b="1" sz="1800"/>
          </a:p>
        </p:txBody>
      </p:sp>
      <p:sp>
        <p:nvSpPr>
          <p:cNvPr id="350" name="Shape 350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THEMES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351" name="Shape 351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Scalability</a:t>
            </a:r>
            <a:r>
              <a:rPr b="1" lang="en"/>
              <a:t>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Significant bottleneck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Plasma, Raiden, sharding, state channels</a:t>
            </a:r>
            <a:endParaRPr b="1" sz="1800"/>
          </a:p>
        </p:txBody>
      </p:sp>
      <p:sp>
        <p:nvSpPr>
          <p:cNvPr id="358" name="Shape 358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THEMES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359" name="Shape 359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ctrTitle"/>
          </p:nvPr>
        </p:nvSpPr>
        <p:spPr>
          <a:xfrm>
            <a:off x="548775" y="2453825"/>
            <a:ext cx="74070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Thanks yall!</a:t>
            </a:r>
            <a:endParaRPr b="1" sz="7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Eric Chung, DApperNetwork Founder</a:t>
            </a:r>
            <a:endParaRPr b="1" sz="2400"/>
          </a:p>
        </p:txBody>
      </p:sp>
      <p:sp>
        <p:nvSpPr>
          <p:cNvPr id="366" name="Shape 366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DAPPERNETWORK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367" name="Shape 367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ctrTitle"/>
          </p:nvPr>
        </p:nvSpPr>
        <p:spPr>
          <a:xfrm>
            <a:off x="505800" y="2923175"/>
            <a:ext cx="77946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DApperNetwork.</a:t>
            </a:r>
            <a:endParaRPr b="1"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Global community of e</a:t>
            </a:r>
            <a:r>
              <a:rPr b="1" lang="en" sz="2400"/>
              <a:t>arly blockchain tech adopters building decentralized apps (DApps)</a:t>
            </a:r>
            <a:endParaRPr b="1" sz="2400"/>
          </a:p>
        </p:txBody>
      </p:sp>
      <p:sp>
        <p:nvSpPr>
          <p:cNvPr id="83" name="Shape 83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WHAT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84" name="Shape 84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ctrTitle"/>
          </p:nvPr>
        </p:nvSpPr>
        <p:spPr>
          <a:xfrm>
            <a:off x="548775" y="2453825"/>
            <a:ext cx="74070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Why?</a:t>
            </a:r>
            <a:endParaRPr b="1" sz="7200"/>
          </a:p>
        </p:txBody>
      </p:sp>
      <p:pic>
        <p:nvPicPr>
          <p:cNvPr descr="21014702_1799489133398591_2035655929_o.png"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7182675" y="779325"/>
            <a:ext cx="773100" cy="11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2</a:t>
            </a:r>
            <a:endParaRPr b="1" sz="7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ctrTitle"/>
          </p:nvPr>
        </p:nvSpPr>
        <p:spPr>
          <a:xfrm>
            <a:off x="505800" y="2923175"/>
            <a:ext cx="74070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Establish </a:t>
            </a:r>
            <a:r>
              <a:rPr b="1" lang="en" sz="3600"/>
              <a:t>global network</a:t>
            </a:r>
            <a:r>
              <a:rPr b="1" lang="en" sz="2400"/>
              <a:t> of </a:t>
            </a:r>
            <a:r>
              <a:rPr b="1" lang="en" sz="3600"/>
              <a:t>resources</a:t>
            </a:r>
            <a:r>
              <a:rPr b="1" lang="en" sz="2400"/>
              <a:t> that will </a:t>
            </a:r>
            <a:r>
              <a:rPr b="1" lang="en" sz="3600"/>
              <a:t>accelerate</a:t>
            </a:r>
            <a:r>
              <a:rPr b="1" lang="en" sz="2400"/>
              <a:t> the </a:t>
            </a:r>
            <a:r>
              <a:rPr b="1" lang="en" sz="3600"/>
              <a:t>mainstream adoption</a:t>
            </a:r>
            <a:r>
              <a:rPr b="1" lang="en" sz="2400"/>
              <a:t> of </a:t>
            </a:r>
            <a:r>
              <a:rPr b="1" lang="en" sz="3600"/>
              <a:t>DApps</a:t>
            </a:r>
            <a:endParaRPr b="1" sz="3600"/>
          </a:p>
        </p:txBody>
      </p:sp>
      <p:sp>
        <p:nvSpPr>
          <p:cNvPr id="98" name="Shape 98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WHY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99" name="Shape 99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ctrTitle"/>
          </p:nvPr>
        </p:nvSpPr>
        <p:spPr>
          <a:xfrm>
            <a:off x="548775" y="2453825"/>
            <a:ext cx="81297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Purpose.</a:t>
            </a:r>
            <a:endParaRPr b="1" sz="7200"/>
          </a:p>
        </p:txBody>
      </p:sp>
      <p:pic>
        <p:nvPicPr>
          <p:cNvPr descr="21014702_1799489133398591_2035655929_o.png"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7182675" y="779325"/>
            <a:ext cx="773100" cy="11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3</a:t>
            </a:r>
            <a:endParaRPr b="1" sz="7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4">
            <a:alphaModFix/>
          </a:blip>
          <a:srcRect b="14126" l="0" r="0" t="0"/>
          <a:stretch/>
        </p:blipFill>
        <p:spPr>
          <a:xfrm>
            <a:off x="2952081" y="152400"/>
            <a:ext cx="3239832" cy="466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